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36" r:id="rId1"/>
    <p:sldMasterId id="2147484450" r:id="rId2"/>
    <p:sldMasterId id="2147484452" r:id="rId3"/>
  </p:sldMasterIdLst>
  <p:notesMasterIdLst>
    <p:notesMasterId r:id="rId16"/>
  </p:notesMasterIdLst>
  <p:handoutMasterIdLst>
    <p:handoutMasterId r:id="rId17"/>
  </p:handoutMasterIdLst>
  <p:sldIdLst>
    <p:sldId id="256" r:id="rId4"/>
    <p:sldId id="550" r:id="rId5"/>
    <p:sldId id="560" r:id="rId6"/>
    <p:sldId id="561" r:id="rId7"/>
    <p:sldId id="551" r:id="rId8"/>
    <p:sldId id="553" r:id="rId9"/>
    <p:sldId id="562" r:id="rId10"/>
    <p:sldId id="566" r:id="rId11"/>
    <p:sldId id="563" r:id="rId12"/>
    <p:sldId id="564" r:id="rId13"/>
    <p:sldId id="565" r:id="rId14"/>
    <p:sldId id="559" r:id="rId15"/>
  </p:sldIdLst>
  <p:sldSz cx="9144000" cy="6858000" type="screen4x3"/>
  <p:notesSz cx="6858000" cy="9144000"/>
  <p:defaultTextStyle>
    <a:defPPr>
      <a:defRPr lang="it-IT"/>
    </a:defPPr>
    <a:lvl1pPr marL="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99FF"/>
    <a:srgbClr val="FF66FF"/>
    <a:srgbClr val="FFFF00"/>
    <a:srgbClr val="FFFF66"/>
    <a:srgbClr val="FF9900"/>
    <a:srgbClr val="FF2600"/>
    <a:srgbClr val="92D050"/>
    <a:srgbClr val="FF7600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7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161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54007-042D-B74C-B600-E65703EE92FA}" type="datetime1">
              <a:rPr lang="it-IT" smtClean="0"/>
              <a:pPr/>
              <a:t>22/06/2021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2072-9809-3B43-88E9-4578524D92CD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32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C7A6E-8A0F-6045-894B-85D75C45CD11}" type="datetime1">
              <a:rPr lang="it-IT" smtClean="0"/>
              <a:pPr/>
              <a:t>22/06/2021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0F652-032C-1B4C-B2A5-FF8B5B286FDE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81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6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C811A7E1-25D3-5B49-A0EB-0F7EF6FA4C86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980462"/>
            <a:ext cx="9144001" cy="667512"/>
          </a:xfrm>
          <a:solidFill>
            <a:schemeClr val="bg1">
              <a:lumMod val="95000"/>
            </a:schemeClr>
          </a:solidFill>
          <a:effectLst/>
        </p:spPr>
        <p:txBody>
          <a:bodyPr vert="horz" lIns="130055" tIns="65028" rIns="130055" bIns="65028" rtlCol="0">
            <a:noAutofit/>
            <a:scene3d>
              <a:camera prst="orthographicFront"/>
              <a:lightRig rig="threePt" dir="t"/>
            </a:scene3d>
            <a:sp3d/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36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56FA37-7417-1949-AE60-D0DC0C1E73CC}"/>
              </a:ext>
            </a:extLst>
          </p:cNvPr>
          <p:cNvSpPr txBox="1"/>
          <p:nvPr userDrawn="1"/>
        </p:nvSpPr>
        <p:spPr>
          <a:xfrm>
            <a:off x="0" y="6544344"/>
            <a:ext cx="5883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78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0" i="0" kern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Laboratorio </a:t>
            </a:r>
            <a:r>
              <a:rPr lang="it-IT" sz="16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IoT@UniMiB</a:t>
            </a:r>
            <a:endParaRPr lang="it-IT" sz="1600" b="0" i="0" kern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6" y="430307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1930" indent="0">
              <a:buNone/>
              <a:defRPr sz="2596"/>
            </a:lvl2pPr>
            <a:lvl3pPr marL="843858" indent="0">
              <a:buNone/>
              <a:defRPr sz="2206"/>
            </a:lvl3pPr>
            <a:lvl4pPr marL="1265788" indent="0">
              <a:buNone/>
              <a:defRPr sz="1817"/>
            </a:lvl4pPr>
            <a:lvl5pPr marL="1687718" indent="0">
              <a:buNone/>
              <a:defRPr sz="1817"/>
            </a:lvl5pPr>
            <a:lvl6pPr marL="2109647" indent="0">
              <a:buNone/>
              <a:defRPr sz="1817"/>
            </a:lvl6pPr>
            <a:lvl7pPr marL="2531576" indent="0">
              <a:buNone/>
              <a:defRPr sz="1817"/>
            </a:lvl7pPr>
            <a:lvl8pPr marL="2953506" indent="0">
              <a:buNone/>
              <a:defRPr sz="1817"/>
            </a:lvl8pPr>
            <a:lvl9pPr marL="3375434" indent="0">
              <a:buNone/>
              <a:defRPr sz="1817"/>
            </a:lvl9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1" y="417513"/>
            <a:ext cx="1600200" cy="5708650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5" y="417513"/>
            <a:ext cx="6499225" cy="57086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130055" tIns="65028" rIns="130055" bIns="65028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843858" rtl="0" eaLnBrk="1" latinLnBrk="0" hangingPunct="1">
              <a:lnSpc>
                <a:spcPts val="5906"/>
              </a:lnSpc>
              <a:spcBef>
                <a:spcPct val="0"/>
              </a:spcBef>
              <a:buNone/>
              <a:defRPr sz="5516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8"/>
            <a:ext cx="8147304" cy="667512"/>
          </a:xfrm>
        </p:spPr>
        <p:txBody>
          <a:bodyPr vert="horz" lIns="130055" tIns="65028" rIns="130055" bIns="65028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011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dfdfgdgdf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Informatica Applicata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9E29E33-B620-47F9-BB04-8846C2A5AFC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pPr/>
              <a:t>‹N›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>
                <a:solidFill>
                  <a:prstClr val="black"/>
                </a:solidFill>
              </a:rPr>
              <a:t>dfdfgdgdf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3824BD5-74F8-0346-9BA8-AD245096F01B}"/>
              </a:ext>
            </a:extLst>
          </p:cNvPr>
          <p:cNvSpPr/>
          <p:nvPr userDrawn="1"/>
        </p:nvSpPr>
        <p:spPr>
          <a:xfrm>
            <a:off x="1" y="1"/>
            <a:ext cx="9142883" cy="911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2F45A1-ECBD-4042-A12C-BF6010FB30B8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"/>
            <a:ext cx="9142883" cy="66719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52"/>
            <a:ext cx="9143999" cy="542824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832" y="6627478"/>
            <a:ext cx="641664" cy="224557"/>
          </a:xfrm>
        </p:spPr>
        <p:txBody>
          <a:bodyPr/>
          <a:lstStyle>
            <a:lvl1pPr>
              <a:defRPr lang="en-GB" sz="1000" b="0" i="0" kern="120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it-IT" smtClean="0"/>
              <a:pPr/>
              <a:t>‹N›</a:t>
            </a:fld>
            <a:endParaRPr lang="it-IT" dirty="0" err="1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73F9A49-B784-0848-AC8E-0C277F0894E2}"/>
              </a:ext>
            </a:extLst>
          </p:cNvPr>
          <p:cNvGrpSpPr/>
          <p:nvPr userDrawn="1"/>
        </p:nvGrpSpPr>
        <p:grpSpPr>
          <a:xfrm>
            <a:off x="0" y="887550"/>
            <a:ext cx="9142884" cy="25304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12D2EF4-69A8-4640-BD8E-B1431CF1B916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E5CD1FB-710F-CB4A-A28C-570AA0C74A0F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DC31BD8-E483-2C4C-8AF3-43D7EEA39EC6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7A41DEB-B10F-EE48-A27C-779966060F25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F9957BA-4D65-444D-AA32-5623D566BB67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CC6A260-04F4-8B4F-8BED-50D674F72E3F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1E0A278C-308C-034E-89FE-ECA8B4AF971C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A9A6550-217C-3A46-84FA-27D859858499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5804A6A-D33B-8248-AE60-F25B24B47E0C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FC58345A-7B2F-764E-BAAB-B86F6A00E8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62107"/>
            <a:ext cx="9144001" cy="325443"/>
          </a:xfrm>
        </p:spPr>
        <p:txBody>
          <a:bodyPr>
            <a:noAutofit/>
          </a:bodyPr>
          <a:lstStyle>
            <a:lvl1pPr marL="0" indent="0">
              <a:buNone/>
              <a:defRPr sz="1687" b="0" i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Modifica gli stili del testo dello </a:t>
            </a:r>
            <a:r>
              <a:rPr lang="it-IT" dirty="0" err="1"/>
              <a:t>schemalivello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>
            <a:lvl1pPr>
              <a:defRPr lang="it-IT" sz="10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it-IT" dirty="0"/>
              <a:t>Team </a:t>
            </a:r>
            <a:r>
              <a:rPr lang="it-IT" dirty="0" err="1"/>
              <a:t>xxxx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6" y="4343400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5906"/>
              </a:lnSpc>
              <a:defRPr sz="5516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6" y="5688107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1774827"/>
            <a:ext cx="8147050" cy="1873250"/>
          </a:xfrm>
        </p:spPr>
        <p:txBody>
          <a:bodyPr anchor="b" anchorCtr="0"/>
          <a:lstStyle>
            <a:lvl1pPr algn="ctr">
              <a:defRPr sz="5516" b="0" cap="none" baseline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3654521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0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2193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2pPr>
            <a:lvl3pPr marL="84385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3pPr>
            <a:lvl4pPr marL="126578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4pPr>
            <a:lvl5pPr marL="168771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5pPr>
            <a:lvl6pPr marL="2109647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6pPr>
            <a:lvl7pPr marL="253157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7pPr>
            <a:lvl8pPr marL="295350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8pPr>
            <a:lvl9pPr marL="3375434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6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4"/>
            <a:ext cx="3840480" cy="5722751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817"/>
            </a:lvl2pPr>
            <a:lvl3pPr>
              <a:defRPr sz="1817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974617"/>
            <a:ext cx="8147051" cy="515154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marR="0" indent="0" algn="l" defTabSz="421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UNIMIB-TTC: Elementi di Informatica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3309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dfdfgdgdf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60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</p:sldLayoutIdLst>
  <p:hf hdr="0" dt="0"/>
  <p:txStyles>
    <p:titleStyle>
      <a:lvl1pPr algn="ctr" defTabSz="843858" rtl="0" eaLnBrk="1" latinLnBrk="0" hangingPunct="1">
        <a:spcBef>
          <a:spcPct val="0"/>
        </a:spcBef>
        <a:buNone/>
        <a:defRPr sz="46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246110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171509"/>
            <a:ext cx="8147051" cy="4954655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8475" y="6356352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Connettore 1 7"/>
          <p:cNvCxnSpPr/>
          <p:nvPr userDrawn="1"/>
        </p:nvCxnSpPr>
        <p:spPr>
          <a:xfrm flipV="1">
            <a:off x="3564069" y="925393"/>
            <a:ext cx="2126626" cy="0"/>
          </a:xfrm>
          <a:prstGeom prst="line">
            <a:avLst/>
          </a:prstGeom>
          <a:ln w="25400" cap="flat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29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38">
            <a:extLst>
              <a:ext uri="{FF2B5EF4-FFF2-40B4-BE49-F238E27FC236}">
                <a16:creationId xmlns:a16="http://schemas.microsoft.com/office/drawing/2014/main" id="{C98FF344-0FAD-1047-9843-5F2B70FF8CA9}"/>
              </a:ext>
            </a:extLst>
          </p:cNvPr>
          <p:cNvSpPr/>
          <p:nvPr/>
        </p:nvSpPr>
        <p:spPr>
          <a:xfrm>
            <a:off x="0" y="3814226"/>
            <a:ext cx="9143999" cy="3043774"/>
          </a:xfrm>
          <a:prstGeom prst="rect">
            <a:avLst/>
          </a:prstGeom>
          <a:solidFill>
            <a:srgbClr val="607D8B">
              <a:alpha val="10000"/>
            </a:srgbClr>
          </a:solidFill>
          <a:ln w="38100" cmpd="sng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1CCC370-B9CF-9940-90C6-DBDC538E547F}"/>
              </a:ext>
            </a:extLst>
          </p:cNvPr>
          <p:cNvSpPr/>
          <p:nvPr/>
        </p:nvSpPr>
        <p:spPr>
          <a:xfrm>
            <a:off x="0" y="3332179"/>
            <a:ext cx="9144000" cy="48204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14310" y="199900"/>
            <a:ext cx="8375080" cy="1292783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4282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Laboratorio</a:t>
            </a:r>
            <a:r>
              <a:rPr lang="en-GB" sz="4282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IoT </a:t>
            </a:r>
          </a:p>
          <a:p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155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Paolo </a:t>
            </a:r>
            <a:r>
              <a:rPr lang="en-GB" sz="1557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Napoletano</a:t>
            </a:r>
            <a:endParaRPr lang="en-GB" sz="1557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908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a.a.</a:t>
            </a:r>
            <a:r>
              <a:rPr lang="en-GB" sz="908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2020/2021</a:t>
            </a:r>
            <a:endParaRPr lang="en-GB" sz="908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3EBA47E-D29F-1049-963B-A6B5C8653CF2}"/>
              </a:ext>
            </a:extLst>
          </p:cNvPr>
          <p:cNvGrpSpPr/>
          <p:nvPr/>
        </p:nvGrpSpPr>
        <p:grpSpPr>
          <a:xfrm>
            <a:off x="0" y="910288"/>
            <a:ext cx="9144000" cy="45719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4C00B70-5CE3-C641-9BB0-2987E092D459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34E8A19-6C83-2040-A575-42E5B26AED8C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F317565-4021-E246-8835-B4248A009CFF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300C4E6D-1038-E245-8060-5224CAD9BCA3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7F7D7F7-D37C-B64A-8D10-2C93992D04A4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4DADC528-332A-2B41-80B3-0085C3576C91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9F33A8D-8E6F-4B4D-85F7-C7684206C77E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C3D87A2A-FA03-594A-B52B-AF52BB839CB5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CB3141F-CC37-E941-B6E9-748F8391EBFA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ttangolo 36">
            <a:extLst>
              <a:ext uri="{FF2B5EF4-FFF2-40B4-BE49-F238E27FC236}">
                <a16:creationId xmlns:a16="http://schemas.microsoft.com/office/drawing/2014/main" id="{8A5DED7C-40C4-B74C-9AC4-77789BAD08AC}"/>
              </a:ext>
            </a:extLst>
          </p:cNvPr>
          <p:cNvSpPr/>
          <p:nvPr/>
        </p:nvSpPr>
        <p:spPr>
          <a:xfrm>
            <a:off x="474167" y="3292950"/>
            <a:ext cx="8254493" cy="1549455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3115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+mj-lt"/>
                <a:ea typeface="+mj-ea"/>
                <a:cs typeface="Arial" panose="020B0604020202020204" pitchFamily="34" charset="0"/>
              </a:rPr>
              <a:t>3</a:t>
            </a:r>
            <a:r>
              <a:rPr lang="en-GB" sz="3115" baseline="3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+mj-lt"/>
                <a:ea typeface="+mj-ea"/>
                <a:cs typeface="Arial" panose="020B0604020202020204" pitchFamily="34" charset="0"/>
              </a:rPr>
              <a:t>°</a:t>
            </a:r>
            <a:r>
              <a:rPr lang="en-GB" sz="3115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+mj-lt"/>
                <a:ea typeface="+mj-ea"/>
                <a:cs typeface="Arial" panose="020B0604020202020204" pitchFamily="34" charset="0"/>
              </a:rPr>
              <a:t> assignment: Mastermind</a:t>
            </a:r>
          </a:p>
          <a:p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+mj-lt"/>
              <a:ea typeface="+mj-ea"/>
              <a:cs typeface="Arial" panose="020B0604020202020204" pitchFamily="34" charset="0"/>
            </a:endParaRPr>
          </a:p>
          <a:p>
            <a:pPr defTabSz="914400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+mj-lt"/>
                <a:ea typeface="+mj-ea"/>
                <a:cs typeface="Arial" panose="020B0604020202020204" pitchFamily="34" charset="0"/>
              </a:rPr>
              <a:t>Team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+mj-lt"/>
                <a:ea typeface="+mj-ea"/>
                <a:cs typeface="Arial" panose="020B0604020202020204" pitchFamily="34" charset="0"/>
              </a:rPr>
              <a:t>Diego Bellini 816602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+mj-lt"/>
                <a:ea typeface="+mj-ea"/>
                <a:cs typeface="Arial" panose="020B0604020202020204" pitchFamily="34" charset="0"/>
              </a:rPr>
              <a:t>Andrea Premate 829777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40053"/>
            <a:ext cx="4571999" cy="3796990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latin typeface="+mj-lt"/>
              </a:rPr>
              <a:t>/</a:t>
            </a:r>
            <a:r>
              <a:rPr lang="it-IT" dirty="0" err="1">
                <a:latin typeface="+mj-lt"/>
              </a:rPr>
              <a:t>subscribe</a:t>
            </a:r>
            <a:r>
              <a:rPr lang="it-IT" dirty="0">
                <a:latin typeface="+mj-lt"/>
              </a:rPr>
              <a:t>: Prima interazione per ricevere messaggi, ad esempio riguardo la connessione di altri giocatori online. </a:t>
            </a:r>
          </a:p>
          <a:p>
            <a:r>
              <a:rPr lang="it-IT" dirty="0">
                <a:latin typeface="+mj-lt"/>
              </a:rPr>
              <a:t>/sub&lt;</a:t>
            </a:r>
            <a:r>
              <a:rPr lang="it-IT" err="1">
                <a:latin typeface="+mj-lt"/>
              </a:rPr>
              <a:t>nome</a:t>
            </a:r>
            <a:r>
              <a:rPr lang="it-IT">
                <a:latin typeface="+mj-lt"/>
              </a:rPr>
              <a:t>_utente&gt;: </a:t>
            </a:r>
            <a:r>
              <a:rPr lang="it-IT" dirty="0">
                <a:latin typeface="+mj-lt"/>
              </a:rPr>
              <a:t>per ricevere notifiche sulle attività dell’avversario durante una sessione di gioco</a:t>
            </a:r>
          </a:p>
          <a:p>
            <a:r>
              <a:rPr lang="it-IT" dirty="0">
                <a:latin typeface="+mj-lt"/>
              </a:rPr>
              <a:t>/U&lt;</a:t>
            </a:r>
            <a:r>
              <a:rPr lang="it-IT" dirty="0" err="1">
                <a:latin typeface="+mj-lt"/>
              </a:rPr>
              <a:t>nome_giocatore</a:t>
            </a:r>
            <a:r>
              <a:rPr lang="it-IT" dirty="0">
                <a:latin typeface="+mj-lt"/>
              </a:rPr>
              <a:t>&gt;: statistiche del giocatore (n vittorie, sconfitte, pareggi) ottenute tramite query al database MySQL.</a:t>
            </a:r>
            <a:endParaRPr lang="en-US" dirty="0"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telegram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672FCCD-1DF2-439C-9676-D1E11595D596}"/>
              </a:ext>
            </a:extLst>
          </p:cNvPr>
          <p:cNvSpPr txBox="1">
            <a:spLocks/>
          </p:cNvSpPr>
          <p:nvPr/>
        </p:nvSpPr>
        <p:spPr>
          <a:xfrm>
            <a:off x="4646760" y="1130524"/>
            <a:ext cx="4571999" cy="5428241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magine 8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272454A0-7934-4160-AD97-856873C9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441" y="971339"/>
            <a:ext cx="4567082" cy="542824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BE1E128-5850-4817-80B2-F9740379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47" y="4636682"/>
            <a:ext cx="2648320" cy="118126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A58FA85-51A6-485E-BA7F-2F3A8E38F736}"/>
              </a:ext>
            </a:extLst>
          </p:cNvPr>
          <p:cNvSpPr txBox="1"/>
          <p:nvPr/>
        </p:nvSpPr>
        <p:spPr>
          <a:xfrm>
            <a:off x="-1" y="6012550"/>
            <a:ext cx="4385188" cy="38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/help: descrizione dei comandi</a:t>
            </a:r>
          </a:p>
        </p:txBody>
      </p:sp>
    </p:spTree>
    <p:extLst>
      <p:ext uri="{BB962C8B-B14F-4D97-AF65-F5344CB8AC3E}">
        <p14:creationId xmlns:p14="http://schemas.microsoft.com/office/powerpoint/2010/main" val="110759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Openweather</a:t>
            </a:r>
            <a:r>
              <a:rPr lang="en-US" dirty="0"/>
              <a:t> API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07014"/>
            <a:ext cx="4348677" cy="542824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Per incentivare a giocare all’aria aperta quando c’è bel tempo abbiamo inserito un controllo delle condizioni meteo tramite API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Openweather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 c’è il sole/poco nuvoloso e la temperatura è adatta ad uscire(15°-30°) il gioco viene disabilitato.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</a:t>
            </a:r>
            <a:r>
              <a:rPr lang="en-US" dirty="0" err="1"/>
              <a:t>openWeather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CBBCDC2-EE88-4946-9EF4-3950128A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52" y="1449209"/>
            <a:ext cx="4755798" cy="3064093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A6817E9-4AB1-497E-9C4D-AB3D34E0106E}"/>
              </a:ext>
            </a:extLst>
          </p:cNvPr>
          <p:cNvSpPr txBox="1">
            <a:spLocks/>
          </p:cNvSpPr>
          <p:nvPr/>
        </p:nvSpPr>
        <p:spPr>
          <a:xfrm>
            <a:off x="1" y="4784538"/>
            <a:ext cx="9143999" cy="5428241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Codice predisposto per auto-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localization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 API Google Maps. Non messo in pratica perché richiede dati carta di credito.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332157"/>
            <a:ext cx="9143999" cy="22083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Future </a:t>
            </a:r>
            <a:r>
              <a:rPr lang="it-IT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developments</a:t>
            </a:r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Personalizzazione delle regole di gioco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Nuovo schermo con luminosità variabile, che si auto regola in base ai valori raccolti da un fotoresistore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12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Results, Discussion, conclusion 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7F19FD9-646C-4BFB-A2F0-9F1197C5DDC9}"/>
              </a:ext>
            </a:extLst>
          </p:cNvPr>
          <p:cNvSpPr txBox="1">
            <a:spLocks/>
          </p:cNvSpPr>
          <p:nvPr/>
        </p:nvSpPr>
        <p:spPr>
          <a:xfrm>
            <a:off x="1" y="1340090"/>
            <a:ext cx="9143999" cy="2208391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Problematiche riscontrate: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Auto - localizzazione</a:t>
            </a:r>
          </a:p>
        </p:txBody>
      </p:sp>
    </p:spTree>
    <p:extLst>
      <p:ext uri="{BB962C8B-B14F-4D97-AF65-F5344CB8AC3E}">
        <p14:creationId xmlns:p14="http://schemas.microsoft.com/office/powerpoint/2010/main" val="169350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Hardware components: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1x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Node MCU 1.0 (ESP8266)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3x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LED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(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Green,Yellow,Red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2x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Push button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1x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LCD display (16x2)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1x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IR Remote (NEC protocol)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1x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VS1838B IT receiver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2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9" name="Immagine 8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F06D6919-C837-4BBE-B5A5-FDBF694C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802693" y="1355320"/>
            <a:ext cx="3639846" cy="485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0052"/>
            <a:ext cx="6647071" cy="5428241"/>
          </a:xfrm>
        </p:spPr>
        <p:txBody>
          <a:bodyPr>
            <a:normAutofit/>
          </a:bodyPr>
          <a:lstStyle/>
          <a:p>
            <a:r>
              <a:rPr lang="it-IT" dirty="0">
                <a:latin typeface="+mj-lt"/>
              </a:rPr>
              <a:t>Gioco da tavolo (inventato da un esperto di telecomunicazioni) di crittoanalisi per due giocatori, in cui un giocatore, il </a:t>
            </a:r>
            <a:r>
              <a:rPr lang="it-IT" b="1" dirty="0">
                <a:latin typeface="+mj-lt"/>
              </a:rPr>
              <a:t>decodificatore</a:t>
            </a:r>
            <a:r>
              <a:rPr lang="it-IT" dirty="0">
                <a:latin typeface="+mj-lt"/>
              </a:rPr>
              <a:t>, deve indovinare il codice segreto composto dal suo avversario, detto </a:t>
            </a:r>
            <a:r>
              <a:rPr lang="it-IT" b="1" dirty="0">
                <a:latin typeface="+mj-lt"/>
              </a:rPr>
              <a:t>codificatore.</a:t>
            </a:r>
          </a:p>
          <a:p>
            <a:r>
              <a:rPr lang="it-IT" dirty="0">
                <a:latin typeface="+mj-lt"/>
              </a:rPr>
              <a:t>Ad ogni tentativo viene detto al decodificatore:</a:t>
            </a:r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- numero di simboli posizionati correttamente</a:t>
            </a:r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- numero di simboli presenti ma in posizione errata</a:t>
            </a:r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(- numero di simboli completamente errati) </a:t>
            </a:r>
          </a:p>
          <a:p>
            <a:r>
              <a:rPr lang="it-IT" dirty="0">
                <a:latin typeface="+mj-lt"/>
              </a:rPr>
              <a:t>Grazie alle indicazioni ricevute, il decodificatore può risalire al codice segreto.</a:t>
            </a:r>
          </a:p>
          <a:p>
            <a:endParaRPr lang="it-IT" b="1" dirty="0"/>
          </a:p>
          <a:p>
            <a:endParaRPr lang="it-IT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Game description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C8308B-A5AC-4BF2-B8FC-A8EDA0D0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071" y="1410119"/>
            <a:ext cx="2257425" cy="42767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6994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– Our version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40053"/>
            <a:ext cx="9142883" cy="2253764"/>
          </a:xfrm>
        </p:spPr>
        <p:txBody>
          <a:bodyPr>
            <a:normAutofit fontScale="85000" lnSpcReduction="20000"/>
          </a:bodyPr>
          <a:lstStyle/>
          <a:p>
            <a:r>
              <a:rPr lang="it-IT" dirty="0">
                <a:latin typeface="+mj-lt"/>
              </a:rPr>
              <a:t>In una partita entrambi i giocatori sono sia codificatori che decodificatori. Il codice inserito è una sequenza di numeri (1-5). Vince chi indovina il codice dell’altro con meno tentativi.</a:t>
            </a:r>
          </a:p>
          <a:p>
            <a:r>
              <a:rPr lang="it-IT" dirty="0">
                <a:latin typeface="+mj-lt"/>
              </a:rPr>
              <a:t>Le indicazioni utili per decodificare sono calcolate automaticamente.</a:t>
            </a:r>
            <a:endParaRPr lang="it-IT" b="1" dirty="0">
              <a:latin typeface="+mj-lt"/>
            </a:endParaRPr>
          </a:p>
          <a:p>
            <a:r>
              <a:rPr lang="it-IT" dirty="0">
                <a:latin typeface="+mj-lt"/>
              </a:rPr>
              <a:t>Ad ogni tentativo viene detto al decodificatore:</a:t>
            </a:r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- simboli posizionati correttamente -&gt; </a:t>
            </a:r>
            <a:r>
              <a:rPr lang="it-IT" dirty="0" err="1">
                <a:latin typeface="+mj-lt"/>
              </a:rPr>
              <a:t>blink</a:t>
            </a:r>
            <a:r>
              <a:rPr lang="it-IT" dirty="0">
                <a:latin typeface="+mj-lt"/>
              </a:rPr>
              <a:t> led verde</a:t>
            </a:r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- simboli presenti ma in posizione errata -&gt; </a:t>
            </a:r>
            <a:r>
              <a:rPr lang="it-IT" dirty="0" err="1">
                <a:latin typeface="+mj-lt"/>
              </a:rPr>
              <a:t>blink</a:t>
            </a:r>
            <a:r>
              <a:rPr lang="it-IT" dirty="0">
                <a:latin typeface="+mj-lt"/>
              </a:rPr>
              <a:t> led giallo</a:t>
            </a:r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(- simboli completamente errati -&gt; </a:t>
            </a:r>
            <a:r>
              <a:rPr lang="it-IT" dirty="0" err="1">
                <a:latin typeface="+mj-lt"/>
              </a:rPr>
              <a:t>blink</a:t>
            </a:r>
            <a:r>
              <a:rPr lang="it-IT" dirty="0">
                <a:latin typeface="+mj-lt"/>
              </a:rPr>
              <a:t> led rosso)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Game description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9" name="Immagine 8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43C8FF73-23EA-4734-AEC0-5B3D60B5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28293" y="2654779"/>
            <a:ext cx="3284835" cy="43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Bottone rosso: inizio partita e collegamento con avversario tramite topic MQTT (usando formato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json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). Il master(virtualizzato) gestisce l’accoppiamento dei giocatori.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Inserimento codice segreto tramite telecomando.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Scambio dei codici segreti tra i due giocatori tramite MQTT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Dopo ogni tentativo inserito tramite telecomando avviene il lampeggiamento dei led. il calcolo delle indicazioni utili a decodificare avviene localmente.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Dopo aver indovinato, o al raggiungimento del numero massimo di tentativi, viene inviato all’avversario tramite MQTT il numero di tentativi utilizzati.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Eventuale attesa dell’avversario, esito della partita: vittoria, sconfitta o pareggio.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Aggiornamento tabella MySQL delle statistiche dei due giocatori.</a:t>
            </a:r>
          </a:p>
          <a:p>
            <a:endParaRPr lang="it-IT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choices, parameters, use cases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511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AA157DF-09C2-4337-A956-D5604A75037B}"/>
              </a:ext>
            </a:extLst>
          </p:cNvPr>
          <p:cNvSpPr/>
          <p:nvPr/>
        </p:nvSpPr>
        <p:spPr>
          <a:xfrm>
            <a:off x="4344255" y="2819569"/>
            <a:ext cx="4470791" cy="2026907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E4547B1-A469-4F22-9259-50282291EE4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52318" y="3316921"/>
            <a:ext cx="7162728" cy="2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Rettangolo 65">
            <a:extLst>
              <a:ext uri="{FF2B5EF4-FFF2-40B4-BE49-F238E27FC236}">
                <a16:creationId xmlns:a16="http://schemas.microsoft.com/office/drawing/2014/main" id="{D6A22F7C-1EB3-48A5-9ACE-3DE455639C37}"/>
              </a:ext>
            </a:extLst>
          </p:cNvPr>
          <p:cNvSpPr/>
          <p:nvPr/>
        </p:nvSpPr>
        <p:spPr>
          <a:xfrm>
            <a:off x="4449171" y="2947564"/>
            <a:ext cx="1011842" cy="55307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My</a:t>
            </a:r>
            <a:br>
              <a:rPr lang="it-IT" dirty="0"/>
            </a:br>
            <a:r>
              <a:rPr lang="it-IT" dirty="0"/>
              <a:t>Comb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173365"/>
            <a:ext cx="9143999" cy="542824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choices, parameters, use cases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6955088-5157-4FEB-B90B-5F4B167FCCCF}"/>
              </a:ext>
            </a:extLst>
          </p:cNvPr>
          <p:cNvSpPr/>
          <p:nvPr/>
        </p:nvSpPr>
        <p:spPr>
          <a:xfrm>
            <a:off x="266578" y="4065798"/>
            <a:ext cx="1385740" cy="3254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Slave1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26F5141-3FA8-4244-AF62-FBB34CC3A757}"/>
              </a:ext>
            </a:extLst>
          </p:cNvPr>
          <p:cNvSpPr/>
          <p:nvPr/>
        </p:nvSpPr>
        <p:spPr>
          <a:xfrm>
            <a:off x="266578" y="5002815"/>
            <a:ext cx="1385740" cy="3254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Master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A97E01F-79A2-42DD-995E-9912F42D497C}"/>
              </a:ext>
            </a:extLst>
          </p:cNvPr>
          <p:cNvCxnSpPr>
            <a:cxnSpLocks/>
          </p:cNvCxnSpPr>
          <p:nvPr/>
        </p:nvCxnSpPr>
        <p:spPr>
          <a:xfrm flipV="1">
            <a:off x="1652318" y="4193799"/>
            <a:ext cx="7162728" cy="1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2AE489C-34C1-47C2-B4F4-9CFA30D315B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652318" y="5163320"/>
            <a:ext cx="7162728" cy="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50C28B4-4D0E-4947-B11B-8714077EBB51}"/>
              </a:ext>
            </a:extLst>
          </p:cNvPr>
          <p:cNvCxnSpPr>
            <a:cxnSpLocks/>
          </p:cNvCxnSpPr>
          <p:nvPr/>
        </p:nvCxnSpPr>
        <p:spPr>
          <a:xfrm>
            <a:off x="2391424" y="4410016"/>
            <a:ext cx="218172" cy="753304"/>
          </a:xfrm>
          <a:prstGeom prst="straightConnector1">
            <a:avLst/>
          </a:prstGeom>
          <a:ln w="4127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ttangolo 22">
            <a:extLst>
              <a:ext uri="{FF2B5EF4-FFF2-40B4-BE49-F238E27FC236}">
                <a16:creationId xmlns:a16="http://schemas.microsoft.com/office/drawing/2014/main" id="{1E4516AB-8239-4297-B878-49C6FD64499D}"/>
              </a:ext>
            </a:extLst>
          </p:cNvPr>
          <p:cNvSpPr/>
          <p:nvPr/>
        </p:nvSpPr>
        <p:spPr>
          <a:xfrm>
            <a:off x="2722469" y="4881199"/>
            <a:ext cx="1610510" cy="56098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Topic room, opponent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D38C670-461D-4090-B39B-B9C85076B53A}"/>
              </a:ext>
            </a:extLst>
          </p:cNvPr>
          <p:cNvSpPr/>
          <p:nvPr/>
        </p:nvSpPr>
        <p:spPr>
          <a:xfrm>
            <a:off x="266578" y="3154199"/>
            <a:ext cx="1385740" cy="3254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Slave2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D20F4947-8C0D-4CE8-B204-F9555C7328A4}"/>
              </a:ext>
            </a:extLst>
          </p:cNvPr>
          <p:cNvSpPr/>
          <p:nvPr/>
        </p:nvSpPr>
        <p:spPr>
          <a:xfrm>
            <a:off x="1981370" y="4057827"/>
            <a:ext cx="893475" cy="3219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userID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3FA29458-EEDF-4000-897C-154C287FF20A}"/>
              </a:ext>
            </a:extLst>
          </p:cNvPr>
          <p:cNvCxnSpPr>
            <a:cxnSpLocks/>
          </p:cNvCxnSpPr>
          <p:nvPr/>
        </p:nvCxnSpPr>
        <p:spPr>
          <a:xfrm flipV="1">
            <a:off x="5233682" y="3331778"/>
            <a:ext cx="437724" cy="553079"/>
          </a:xfrm>
          <a:prstGeom prst="straightConnector1">
            <a:avLst/>
          </a:prstGeom>
          <a:ln w="4127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ttangolo 56">
            <a:extLst>
              <a:ext uri="{FF2B5EF4-FFF2-40B4-BE49-F238E27FC236}">
                <a16:creationId xmlns:a16="http://schemas.microsoft.com/office/drawing/2014/main" id="{8BDA22DC-D167-4CCD-A192-4E091FAC6E76}"/>
              </a:ext>
            </a:extLst>
          </p:cNvPr>
          <p:cNvSpPr/>
          <p:nvPr/>
        </p:nvSpPr>
        <p:spPr>
          <a:xfrm>
            <a:off x="2022445" y="3145020"/>
            <a:ext cx="903231" cy="3219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userID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C48D8CD3-845C-4972-88CD-0F0D7277B045}"/>
              </a:ext>
            </a:extLst>
          </p:cNvPr>
          <p:cNvCxnSpPr>
            <a:cxnSpLocks/>
          </p:cNvCxnSpPr>
          <p:nvPr/>
        </p:nvCxnSpPr>
        <p:spPr>
          <a:xfrm>
            <a:off x="2471259" y="3540015"/>
            <a:ext cx="172687" cy="1621088"/>
          </a:xfrm>
          <a:prstGeom prst="straightConnector1">
            <a:avLst/>
          </a:prstGeom>
          <a:ln w="4127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8F9FAB43-B6A9-43E7-AB38-CBB1B0131BC4}"/>
              </a:ext>
            </a:extLst>
          </p:cNvPr>
          <p:cNvCxnSpPr>
            <a:cxnSpLocks/>
          </p:cNvCxnSpPr>
          <p:nvPr/>
        </p:nvCxnSpPr>
        <p:spPr>
          <a:xfrm flipV="1">
            <a:off x="3977385" y="3286906"/>
            <a:ext cx="301306" cy="1568422"/>
          </a:xfrm>
          <a:prstGeom prst="straightConnector1">
            <a:avLst/>
          </a:prstGeom>
          <a:ln w="4127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ttangolo 66">
            <a:extLst>
              <a:ext uri="{FF2B5EF4-FFF2-40B4-BE49-F238E27FC236}">
                <a16:creationId xmlns:a16="http://schemas.microsoft.com/office/drawing/2014/main" id="{D6299588-73F2-444C-A8A2-8200FCA57067}"/>
              </a:ext>
            </a:extLst>
          </p:cNvPr>
          <p:cNvSpPr/>
          <p:nvPr/>
        </p:nvSpPr>
        <p:spPr>
          <a:xfrm>
            <a:off x="4449171" y="3902241"/>
            <a:ext cx="1011842" cy="58186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My</a:t>
            </a:r>
            <a:br>
              <a:rPr lang="it-IT" dirty="0"/>
            </a:br>
            <a:r>
              <a:rPr lang="it-IT" dirty="0"/>
              <a:t>Comb</a:t>
            </a:r>
          </a:p>
        </p:txBody>
      </p: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2A9903A-BDEA-4886-91E6-520A6F85AA38}"/>
              </a:ext>
            </a:extLst>
          </p:cNvPr>
          <p:cNvCxnSpPr>
            <a:cxnSpLocks/>
          </p:cNvCxnSpPr>
          <p:nvPr/>
        </p:nvCxnSpPr>
        <p:spPr>
          <a:xfrm flipV="1">
            <a:off x="4015375" y="4210699"/>
            <a:ext cx="279908" cy="644628"/>
          </a:xfrm>
          <a:prstGeom prst="straightConnector1">
            <a:avLst/>
          </a:prstGeom>
          <a:ln w="4127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DB24F505-B3F3-4435-9349-C6ADDD1D2B1C}"/>
              </a:ext>
            </a:extLst>
          </p:cNvPr>
          <p:cNvCxnSpPr>
            <a:cxnSpLocks/>
          </p:cNvCxnSpPr>
          <p:nvPr/>
        </p:nvCxnSpPr>
        <p:spPr>
          <a:xfrm>
            <a:off x="5230259" y="3511110"/>
            <a:ext cx="469009" cy="695782"/>
          </a:xfrm>
          <a:prstGeom prst="straightConnector1">
            <a:avLst/>
          </a:prstGeom>
          <a:ln w="4127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ttangolo 71">
            <a:extLst>
              <a:ext uri="{FF2B5EF4-FFF2-40B4-BE49-F238E27FC236}">
                <a16:creationId xmlns:a16="http://schemas.microsoft.com/office/drawing/2014/main" id="{DCF28407-B79F-4AD5-A3B5-2C8BC1E48F8F}"/>
              </a:ext>
            </a:extLst>
          </p:cNvPr>
          <p:cNvSpPr/>
          <p:nvPr/>
        </p:nvSpPr>
        <p:spPr>
          <a:xfrm>
            <a:off x="7198590" y="4070021"/>
            <a:ext cx="1144693" cy="3219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Tot_tries</a:t>
            </a:r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EFA8FF5A-A7E7-4CDE-AA1F-A1F4C4116D6C}"/>
              </a:ext>
            </a:extLst>
          </p:cNvPr>
          <p:cNvSpPr/>
          <p:nvPr/>
        </p:nvSpPr>
        <p:spPr>
          <a:xfrm>
            <a:off x="7232946" y="3156176"/>
            <a:ext cx="1144693" cy="3219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Tot_tries</a:t>
            </a:r>
          </a:p>
        </p:txBody>
      </p: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89DBF654-CC18-4A28-BDF0-25C0CAA48C76}"/>
              </a:ext>
            </a:extLst>
          </p:cNvPr>
          <p:cNvCxnSpPr>
            <a:cxnSpLocks/>
          </p:cNvCxnSpPr>
          <p:nvPr/>
        </p:nvCxnSpPr>
        <p:spPr>
          <a:xfrm>
            <a:off x="8151656" y="3492554"/>
            <a:ext cx="400191" cy="715287"/>
          </a:xfrm>
          <a:prstGeom prst="straightConnector1">
            <a:avLst/>
          </a:prstGeom>
          <a:ln w="4127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2B63D948-BABA-492C-B165-92AB4979D52F}"/>
              </a:ext>
            </a:extLst>
          </p:cNvPr>
          <p:cNvCxnSpPr>
            <a:cxnSpLocks/>
          </p:cNvCxnSpPr>
          <p:nvPr/>
        </p:nvCxnSpPr>
        <p:spPr>
          <a:xfrm flipV="1">
            <a:off x="8167922" y="3321649"/>
            <a:ext cx="395914" cy="722500"/>
          </a:xfrm>
          <a:prstGeom prst="straightConnector1">
            <a:avLst/>
          </a:prstGeom>
          <a:ln w="4127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3F75B702-3C78-49D0-9790-AA012253DB80}"/>
              </a:ext>
            </a:extLst>
          </p:cNvPr>
          <p:cNvSpPr/>
          <p:nvPr/>
        </p:nvSpPr>
        <p:spPr>
          <a:xfrm>
            <a:off x="194349" y="2232338"/>
            <a:ext cx="1530198" cy="3254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Web page</a:t>
            </a:r>
          </a:p>
        </p:txBody>
      </p: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3A1472D4-36E6-47F5-9528-AC92B087CD6E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1724547" y="2395060"/>
            <a:ext cx="7090499" cy="15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9" name="Rettangolo 78">
            <a:extLst>
              <a:ext uri="{FF2B5EF4-FFF2-40B4-BE49-F238E27FC236}">
                <a16:creationId xmlns:a16="http://schemas.microsoft.com/office/drawing/2014/main" id="{AE2CD9AD-9229-4C88-9269-8FA8EB4B84AE}"/>
              </a:ext>
            </a:extLst>
          </p:cNvPr>
          <p:cNvSpPr/>
          <p:nvPr/>
        </p:nvSpPr>
        <p:spPr>
          <a:xfrm>
            <a:off x="5815583" y="2938764"/>
            <a:ext cx="1011842" cy="5723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Comb</a:t>
            </a:r>
            <a:br>
              <a:rPr lang="it-IT" dirty="0"/>
            </a:br>
            <a:r>
              <a:rPr lang="it-IT" dirty="0"/>
              <a:t>try</a:t>
            </a:r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9EE8FADB-F74A-4338-9509-2A5B3A322D8B}"/>
              </a:ext>
            </a:extLst>
          </p:cNvPr>
          <p:cNvSpPr/>
          <p:nvPr/>
        </p:nvSpPr>
        <p:spPr>
          <a:xfrm>
            <a:off x="5792058" y="3911763"/>
            <a:ext cx="1011842" cy="5723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Comb</a:t>
            </a:r>
            <a:br>
              <a:rPr lang="it-IT" dirty="0"/>
            </a:br>
            <a:r>
              <a:rPr lang="it-IT" dirty="0"/>
              <a:t>try</a:t>
            </a:r>
          </a:p>
        </p:txBody>
      </p: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189B6515-0E2D-4251-A087-37B832687B49}"/>
              </a:ext>
            </a:extLst>
          </p:cNvPr>
          <p:cNvCxnSpPr>
            <a:cxnSpLocks/>
          </p:cNvCxnSpPr>
          <p:nvPr/>
        </p:nvCxnSpPr>
        <p:spPr>
          <a:xfrm flipV="1">
            <a:off x="6445791" y="2377447"/>
            <a:ext cx="0" cy="424512"/>
          </a:xfrm>
          <a:prstGeom prst="straightConnector1">
            <a:avLst/>
          </a:prstGeom>
          <a:ln w="63500" cmpd="dbl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ttangolo 98">
            <a:extLst>
              <a:ext uri="{FF2B5EF4-FFF2-40B4-BE49-F238E27FC236}">
                <a16:creationId xmlns:a16="http://schemas.microsoft.com/office/drawing/2014/main" id="{1EE78EA9-40F3-4D39-8880-609B9C9D243D}"/>
              </a:ext>
            </a:extLst>
          </p:cNvPr>
          <p:cNvSpPr/>
          <p:nvPr/>
        </p:nvSpPr>
        <p:spPr>
          <a:xfrm>
            <a:off x="1821721" y="2235801"/>
            <a:ext cx="1457947" cy="3219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NewUserID</a:t>
            </a:r>
          </a:p>
        </p:txBody>
      </p: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DEDE76B9-BEE9-4453-8C95-AE3BD3B2F234}"/>
              </a:ext>
            </a:extLst>
          </p:cNvPr>
          <p:cNvCxnSpPr>
            <a:cxnSpLocks/>
          </p:cNvCxnSpPr>
          <p:nvPr/>
        </p:nvCxnSpPr>
        <p:spPr>
          <a:xfrm>
            <a:off x="1964925" y="2561688"/>
            <a:ext cx="0" cy="801266"/>
          </a:xfrm>
          <a:prstGeom prst="straightConnector1">
            <a:avLst/>
          </a:prstGeom>
          <a:ln w="41275" cmpd="sng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ttore 2 114">
            <a:extLst>
              <a:ext uri="{FF2B5EF4-FFF2-40B4-BE49-F238E27FC236}">
                <a16:creationId xmlns:a16="http://schemas.microsoft.com/office/drawing/2014/main" id="{D7E41349-8DBF-4190-BE0C-27685FB410FB}"/>
              </a:ext>
            </a:extLst>
          </p:cNvPr>
          <p:cNvCxnSpPr>
            <a:cxnSpLocks/>
          </p:cNvCxnSpPr>
          <p:nvPr/>
        </p:nvCxnSpPr>
        <p:spPr>
          <a:xfrm flipH="1">
            <a:off x="1821721" y="2553206"/>
            <a:ext cx="11409" cy="1640593"/>
          </a:xfrm>
          <a:prstGeom prst="straightConnector1">
            <a:avLst/>
          </a:prstGeom>
          <a:ln w="41275" cmpd="sng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433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GIF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10" name="Immagine 9" descr="Immagine che contiene interni, elettronico&#10;&#10;Descrizione generata automaticamente">
            <a:extLst>
              <a:ext uri="{FF2B5EF4-FFF2-40B4-BE49-F238E27FC236}">
                <a16:creationId xmlns:a16="http://schemas.microsoft.com/office/drawing/2014/main" id="{5C96A068-82B1-4119-B033-B88D7943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91" y="425388"/>
            <a:ext cx="4505417" cy="60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2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web browser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E4E92E6-BF92-4987-A465-B5FFB1966D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6878" y="3328853"/>
            <a:ext cx="6120130" cy="313944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5CDCDFA-327F-436E-AD74-762BA2CA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425"/>
            <a:ext cx="4677428" cy="237205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59599F-03E0-409E-8EA9-FC4231CCE54D}"/>
              </a:ext>
            </a:extLst>
          </p:cNvPr>
          <p:cNvSpPr txBox="1"/>
          <p:nvPr/>
        </p:nvSpPr>
        <p:spPr>
          <a:xfrm>
            <a:off x="5367130" y="1267223"/>
            <a:ext cx="3631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+mj-lt"/>
              </a:rPr>
              <a:t>È possibile cambiare il proprio nome utente direttamente attraverso l’interfaccia web specificando il vecchio username e successivamente quello nuovo.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0729947-B0DB-4788-AFFF-06E13E9E9328}"/>
              </a:ext>
            </a:extLst>
          </p:cNvPr>
          <p:cNvSpPr txBox="1"/>
          <p:nvPr/>
        </p:nvSpPr>
        <p:spPr>
          <a:xfrm>
            <a:off x="314198" y="4217060"/>
            <a:ext cx="3023869" cy="127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Viene visualizzato lo storico di tutti i tentativi effettuati durante una partita.</a:t>
            </a:r>
          </a:p>
        </p:txBody>
      </p:sp>
    </p:spTree>
    <p:extLst>
      <p:ext uri="{BB962C8B-B14F-4D97-AF65-F5344CB8AC3E}">
        <p14:creationId xmlns:p14="http://schemas.microsoft.com/office/powerpoint/2010/main" val="119410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Sleep mode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>
                <a:latin typeface="+mj-lt"/>
              </a:rPr>
              <a:t>Attivazione della deep sleep mode in caso di inattività per più di 5 minuti*.</a:t>
            </a:r>
          </a:p>
          <a:p>
            <a:r>
              <a:rPr lang="it-IT" dirty="0">
                <a:latin typeface="+mj-lt"/>
              </a:rPr>
              <a:t>Inattività: no interazione con pulsante inizio partita e telecomando.</a:t>
            </a:r>
          </a:p>
          <a:p>
            <a:r>
              <a:rPr lang="it-IT" dirty="0">
                <a:latin typeface="+mj-lt"/>
              </a:rPr>
              <a:t>Durante la partita: </a:t>
            </a:r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- vittoria a tavolino per l’avversario e penalità per la partita successive (-2 tentativi per indovinare). </a:t>
            </a:r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- mantenimento in memoria EEPROM dello stato di inattività: se si resetta il dispositivo la penalità rimane. Eliminazione penalità solo alla successiva partita.</a:t>
            </a:r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- messaggio MQTT prima di andare in sleep mode: *l’avversario che attendeva riceve la vittoria e può andare a sua volta in sleep mode.</a:t>
            </a:r>
          </a:p>
          <a:p>
            <a:r>
              <a:rPr lang="it-IT" dirty="0">
                <a:latin typeface="+mj-lt"/>
              </a:rPr>
              <a:t>Non durante la partita:</a:t>
            </a:r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- semplice entrata in sleep mode.</a:t>
            </a:r>
          </a:p>
          <a:p>
            <a:r>
              <a:rPr lang="it-IT" dirty="0">
                <a:latin typeface="+mj-lt"/>
              </a:rPr>
              <a:t>Risveglio: pulsante blu.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choices, parameters, use cases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1669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ll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Sella.thmx</Template>
  <TotalTime>39934</TotalTime>
  <Words>851</Words>
  <Application>Microsoft Office PowerPoint</Application>
  <PresentationFormat>Presentazione su schermo (4:3)</PresentationFormat>
  <Paragraphs>121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12</vt:i4>
      </vt:variant>
    </vt:vector>
  </HeadingPairs>
  <TitlesOfParts>
    <vt:vector size="21" baseType="lpstr">
      <vt:lpstr>Arial</vt:lpstr>
      <vt:lpstr>Calibri</vt:lpstr>
      <vt:lpstr>Century Gothic</vt:lpstr>
      <vt:lpstr>Courier New</vt:lpstr>
      <vt:lpstr>Wingdings</vt:lpstr>
      <vt:lpstr>Wingdings 2</vt:lpstr>
      <vt:lpstr>Sella</vt:lpstr>
      <vt:lpstr>1_Sella</vt:lpstr>
      <vt:lpstr>2_Sella</vt:lpstr>
      <vt:lpstr>Presentazione standard di PowerPoint</vt:lpstr>
      <vt:lpstr>Materials</vt:lpstr>
      <vt:lpstr>Game</vt:lpstr>
      <vt:lpstr>Game – Our version</vt:lpstr>
      <vt:lpstr>Method</vt:lpstr>
      <vt:lpstr>Method</vt:lpstr>
      <vt:lpstr>GIF</vt:lpstr>
      <vt:lpstr>Method</vt:lpstr>
      <vt:lpstr>Deep Sleep mode</vt:lpstr>
      <vt:lpstr>Telegram</vt:lpstr>
      <vt:lpstr>Openweather API</vt:lpstr>
      <vt:lpstr>Final remarks</vt:lpstr>
    </vt:vector>
  </TitlesOfParts>
  <Company>unisa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Informatica Applicata</dc:title>
  <dc:creator>Paolo</dc:creator>
  <cp:lastModifiedBy>diego bellini</cp:lastModifiedBy>
  <cp:revision>837</cp:revision>
  <cp:lastPrinted>2019-04-08T11:17:13Z</cp:lastPrinted>
  <dcterms:created xsi:type="dcterms:W3CDTF">2011-04-16T15:48:33Z</dcterms:created>
  <dcterms:modified xsi:type="dcterms:W3CDTF">2021-06-22T17:28:37Z</dcterms:modified>
</cp:coreProperties>
</file>